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10287000" cx="18288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Open Sans"/>
      <p:bold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7" roundtripDataSignature="AMtx7mguZoViUPCbykAL8OXPEkA5BGph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.fntdata"/><Relationship Id="rId14" Type="http://schemas.openxmlformats.org/officeDocument/2006/relationships/font" Target="fonts/Roboto-boldItalic.fntdata"/><Relationship Id="rId17" Type="http://customschemas.google.com/relationships/presentationmetadata" Target="metadata"/><Relationship Id="rId16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b43e262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fb43e262a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12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147453">
            <a:off x="-212140" y="-387358"/>
            <a:ext cx="18712279" cy="11061715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cxnSp>
        <p:nvCxnSpPr>
          <p:cNvPr id="85" name="Google Shape;85;p1"/>
          <p:cNvCxnSpPr/>
          <p:nvPr/>
        </p:nvCxnSpPr>
        <p:spPr>
          <a:xfrm>
            <a:off x="1564160" y="6365710"/>
            <a:ext cx="13632656" cy="0"/>
          </a:xfrm>
          <a:prstGeom prst="straightConnector1">
            <a:avLst/>
          </a:prstGeom>
          <a:noFill/>
          <a:ln cap="rnd" cmpd="sng" w="76200">
            <a:solidFill>
              <a:srgbClr val="F5F5F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1564160" y="3639143"/>
            <a:ext cx="9118379" cy="1295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45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Proyecto CIG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1564160" y="4982749"/>
            <a:ext cx="14403455" cy="856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946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 de inventarios Gardilcic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 rot="-147453">
            <a:off x="-212140" y="-387358"/>
            <a:ext cx="18712279" cy="11061715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7" l="-9548" r="-62592" t="-14707"/>
            </a:stretch>
          </a:blipFill>
          <a:ln>
            <a:noFill/>
          </a:ln>
        </p:spPr>
      </p:sp>
      <p:sp>
        <p:nvSpPr>
          <p:cNvPr id="93" name="Google Shape;93;p2"/>
          <p:cNvSpPr/>
          <p:nvPr/>
        </p:nvSpPr>
        <p:spPr>
          <a:xfrm>
            <a:off x="9144000" y="0"/>
            <a:ext cx="9144000" cy="10287000"/>
          </a:xfrm>
          <a:custGeom>
            <a:rect b="b" l="l" r="r" t="t"/>
            <a:pathLst>
              <a:path extrusionOk="0" h="10287000" w="9144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9766" r="-31904" t="0"/>
            </a:stretch>
          </a:blip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>
            <a:off x="11541039" y="123546"/>
            <a:ext cx="5370092" cy="1476314"/>
          </a:xfrm>
          <a:custGeom>
            <a:rect b="b" l="l" r="r" t="t"/>
            <a:pathLst>
              <a:path extrusionOk="0" h="1476314" w="5370092">
                <a:moveTo>
                  <a:pt x="0" y="0"/>
                </a:moveTo>
                <a:lnTo>
                  <a:pt x="5370092" y="0"/>
                </a:lnTo>
                <a:lnTo>
                  <a:pt x="5370092" y="1476314"/>
                </a:lnTo>
                <a:lnTo>
                  <a:pt x="0" y="14763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2"/>
          <p:cNvSpPr txBox="1"/>
          <p:nvPr/>
        </p:nvSpPr>
        <p:spPr>
          <a:xfrm>
            <a:off x="344000" y="632451"/>
            <a:ext cx="52572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8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i="0" lang="en-US" sz="6081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ntroducción </a:t>
            </a:r>
            <a:endParaRPr/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81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44012" y="2039471"/>
            <a:ext cx="8799900" cy="5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Constructora Gardilcic es una empresa minera enfocada en la construcción subterránea y explotación minera. </a:t>
            </a:r>
            <a:endParaRPr/>
          </a:p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n-US" sz="33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la actualidad sus operaciones requieren un estricto control de inventarios, especialmente para los equipos especializados que maneja.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 flipH="1"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3"/>
          <p:cNvSpPr/>
          <p:nvPr/>
        </p:nvSpPr>
        <p:spPr>
          <a:xfrm>
            <a:off x="11430000" y="0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3"/>
          <p:cNvSpPr txBox="1"/>
          <p:nvPr/>
        </p:nvSpPr>
        <p:spPr>
          <a:xfrm>
            <a:off x="495275" y="760125"/>
            <a:ext cx="64110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1" i="0" lang="en-US" sz="7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roblem</a:t>
            </a:r>
            <a:r>
              <a:rPr b="1" lang="en-US" sz="7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á</a:t>
            </a:r>
            <a:r>
              <a:rPr b="1" i="0" lang="en-US" sz="7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tica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495276" y="2329409"/>
            <a:ext cx="945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 inventario en Gardilcic se realiza de forma manual. Dos personas de la oficina central se desplazan cada mes a la bodega para contar físicamente los productos junto con el bodeguero, utilizando hojas de Excel para registrar los datos.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95275" y="6003450"/>
            <a:ext cx="945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b="0" i="0" lang="en-US" sz="3008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 proceso consiste comparar los datos del inventario físico con los registros del sistema ERP SAP B1 lo cual se vuelve complicado y dificulta la detección rápida de discrepancias.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b43e262ac_0_0"/>
          <p:cNvSpPr/>
          <p:nvPr/>
        </p:nvSpPr>
        <p:spPr>
          <a:xfrm rot="-146016">
            <a:off x="-220578" y="-392354"/>
            <a:ext cx="18729171" cy="11071701"/>
          </a:xfrm>
          <a:custGeom>
            <a:rect b="b" l="l" r="r" t="t"/>
            <a:pathLst>
              <a:path extrusionOk="0" h="11061715" w="18712279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088" l="-9548" r="-62586" t="-14709"/>
            </a:stretch>
          </a:blipFill>
          <a:ln>
            <a:noFill/>
          </a:ln>
        </p:spPr>
      </p:sp>
      <p:sp>
        <p:nvSpPr>
          <p:cNvPr id="111" name="Google Shape;111;g2fb43e262ac_0_0"/>
          <p:cNvSpPr txBox="1"/>
          <p:nvPr/>
        </p:nvSpPr>
        <p:spPr>
          <a:xfrm>
            <a:off x="-413074" y="145684"/>
            <a:ext cx="10667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Propuesta de solución</a:t>
            </a:r>
            <a:endParaRPr/>
          </a:p>
        </p:txBody>
      </p:sp>
      <p:pic>
        <p:nvPicPr>
          <p:cNvPr id="112" name="Google Shape;112;g2fb43e262a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00" y="4256700"/>
            <a:ext cx="775750" cy="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fb43e262a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913" y="4050866"/>
            <a:ext cx="1187425" cy="11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fb43e262ac_0_0"/>
          <p:cNvSpPr/>
          <p:nvPr/>
        </p:nvSpPr>
        <p:spPr>
          <a:xfrm rot="-1817043">
            <a:off x="4165607" y="3084067"/>
            <a:ext cx="910656" cy="438352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5" name="Google Shape;115;g2fb43e262ac_0_0"/>
          <p:cNvSpPr/>
          <p:nvPr/>
        </p:nvSpPr>
        <p:spPr>
          <a:xfrm rot="-92060">
            <a:off x="1816390" y="4423430"/>
            <a:ext cx="910663" cy="436880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6" name="Google Shape;116;g2fb43e262a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3188" y="25228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fb43e262ac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09638" y="3029050"/>
            <a:ext cx="775750" cy="7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fb43e262ac_0_0"/>
          <p:cNvSpPr/>
          <p:nvPr/>
        </p:nvSpPr>
        <p:spPr>
          <a:xfrm rot="30693">
            <a:off x="4201318" y="4422297"/>
            <a:ext cx="910372" cy="439213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9" name="Google Shape;119;g2fb43e262ac_0_0"/>
          <p:cNvSpPr/>
          <p:nvPr/>
        </p:nvSpPr>
        <p:spPr>
          <a:xfrm rot="1556165">
            <a:off x="4211096" y="5940750"/>
            <a:ext cx="910610" cy="439889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0" name="Google Shape;120;g2fb43e262ac_0_0"/>
          <p:cNvSpPr txBox="1"/>
          <p:nvPr/>
        </p:nvSpPr>
        <p:spPr>
          <a:xfrm>
            <a:off x="5503363" y="4334725"/>
            <a:ext cx="169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RTJ-234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fb43e262ac_0_0"/>
          <p:cNvSpPr txBox="1"/>
          <p:nvPr/>
        </p:nvSpPr>
        <p:spPr>
          <a:xfrm>
            <a:off x="5553275" y="5877800"/>
            <a:ext cx="169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TUERCA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g2fb43e262ac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06501" y="3905926"/>
            <a:ext cx="1477324" cy="14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fb43e262ac_0_0"/>
          <p:cNvSpPr/>
          <p:nvPr/>
        </p:nvSpPr>
        <p:spPr>
          <a:xfrm rot="1761883">
            <a:off x="7525906" y="3084044"/>
            <a:ext cx="911644" cy="438394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4" name="Google Shape;124;g2fb43e262ac_0_0"/>
          <p:cNvSpPr/>
          <p:nvPr/>
        </p:nvSpPr>
        <p:spPr>
          <a:xfrm rot="30693">
            <a:off x="7479280" y="4453672"/>
            <a:ext cx="910372" cy="439213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5" name="Google Shape;125;g2fb43e262ac_0_0"/>
          <p:cNvSpPr/>
          <p:nvPr/>
        </p:nvSpPr>
        <p:spPr>
          <a:xfrm rot="-1346565">
            <a:off x="7526633" y="5856878"/>
            <a:ext cx="910184" cy="439274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6" name="Google Shape;126;g2fb43e262ac_0_0"/>
          <p:cNvSpPr/>
          <p:nvPr/>
        </p:nvSpPr>
        <p:spPr>
          <a:xfrm rot="30693">
            <a:off x="10364443" y="4537297"/>
            <a:ext cx="910372" cy="439213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27" name="Google Shape;127;g2fb43e262ac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70525" y="3990250"/>
            <a:ext cx="1533300" cy="15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fb43e262a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27075" y="42806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fb43e262ac_0_0"/>
          <p:cNvSpPr/>
          <p:nvPr/>
        </p:nvSpPr>
        <p:spPr>
          <a:xfrm rot="30693">
            <a:off x="13112268" y="4537297"/>
            <a:ext cx="910372" cy="439213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0" name="Google Shape;130;g2fb43e262ac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737775" y="4163188"/>
            <a:ext cx="1187425" cy="11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fb43e262ac_0_0"/>
          <p:cNvSpPr/>
          <p:nvPr/>
        </p:nvSpPr>
        <p:spPr>
          <a:xfrm rot="30693">
            <a:off x="15511943" y="4537310"/>
            <a:ext cx="910372" cy="439213"/>
          </a:xfrm>
          <a:custGeom>
            <a:rect b="b" l="l" r="r" t="t"/>
            <a:pathLst>
              <a:path extrusionOk="0" h="812800" w="812800">
                <a:moveTo>
                  <a:pt x="812800" y="406400"/>
                </a:moveTo>
                <a:lnTo>
                  <a:pt x="406400" y="0"/>
                </a:lnTo>
                <a:lnTo>
                  <a:pt x="406400" y="203200"/>
                </a:lnTo>
                <a:lnTo>
                  <a:pt x="0" y="203200"/>
                </a:lnTo>
                <a:lnTo>
                  <a:pt x="0" y="609600"/>
                </a:lnTo>
                <a:lnTo>
                  <a:pt x="406400" y="609600"/>
                </a:lnTo>
                <a:lnTo>
                  <a:pt x="406400" y="812800"/>
                </a:lnTo>
                <a:lnTo>
                  <a:pt x="812800" y="406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2" name="Google Shape;132;g2fb43e262ac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79575" y="5029750"/>
            <a:ext cx="596050" cy="5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fb43e262ac_0_0"/>
          <p:cNvSpPr txBox="1"/>
          <p:nvPr/>
        </p:nvSpPr>
        <p:spPr>
          <a:xfrm>
            <a:off x="2384225" y="8596513"/>
            <a:ext cx="169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1.DATOS SAP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2fb43e262ac_0_0"/>
          <p:cNvSpPr txBox="1"/>
          <p:nvPr/>
        </p:nvSpPr>
        <p:spPr>
          <a:xfrm>
            <a:off x="4964600" y="8596525"/>
            <a:ext cx="30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.CARGA EXCEL A LA APP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fb43e262ac_0_0"/>
          <p:cNvSpPr txBox="1"/>
          <p:nvPr/>
        </p:nvSpPr>
        <p:spPr>
          <a:xfrm>
            <a:off x="9060600" y="8596525"/>
            <a:ext cx="35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3.MODOS DE 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BÚSQUEDA APP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fb43e262ac_0_0"/>
          <p:cNvSpPr txBox="1"/>
          <p:nvPr/>
        </p:nvSpPr>
        <p:spPr>
          <a:xfrm>
            <a:off x="13275125" y="8596525"/>
            <a:ext cx="34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4.PRODUCTOS ESCANEADOS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fb43e262ac_0_0"/>
          <p:cNvSpPr txBox="1"/>
          <p:nvPr/>
        </p:nvSpPr>
        <p:spPr>
          <a:xfrm>
            <a:off x="3204325" y="9396925"/>
            <a:ext cx="343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ENVÍA CORREO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fb43e262ac_0_0"/>
          <p:cNvSpPr txBox="1"/>
          <p:nvPr/>
        </p:nvSpPr>
        <p:spPr>
          <a:xfrm>
            <a:off x="7483725" y="9396925"/>
            <a:ext cx="28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.JEFE RECIBE CORREO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fb43e262ac_0_0"/>
          <p:cNvSpPr txBox="1"/>
          <p:nvPr/>
        </p:nvSpPr>
        <p:spPr>
          <a:xfrm>
            <a:off x="12488325" y="9396925"/>
            <a:ext cx="311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.DASHBOARD WEB  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fb43e262ac_0_0"/>
          <p:cNvSpPr/>
          <p:nvPr/>
        </p:nvSpPr>
        <p:spPr>
          <a:xfrm>
            <a:off x="602400" y="57065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fb43e262ac_0_0"/>
          <p:cNvSpPr/>
          <p:nvPr/>
        </p:nvSpPr>
        <p:spPr>
          <a:xfrm>
            <a:off x="2983750" y="57065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fb43e262ac_0_0"/>
          <p:cNvSpPr/>
          <p:nvPr/>
        </p:nvSpPr>
        <p:spPr>
          <a:xfrm>
            <a:off x="5725425" y="6850125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fb43e262ac_0_0"/>
          <p:cNvSpPr/>
          <p:nvPr/>
        </p:nvSpPr>
        <p:spPr>
          <a:xfrm>
            <a:off x="9122125" y="57873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fb43e262ac_0_0"/>
          <p:cNvSpPr/>
          <p:nvPr/>
        </p:nvSpPr>
        <p:spPr>
          <a:xfrm>
            <a:off x="11752325" y="58630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5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fb43e262ac_0_0"/>
          <p:cNvSpPr/>
          <p:nvPr/>
        </p:nvSpPr>
        <p:spPr>
          <a:xfrm>
            <a:off x="14382525" y="57873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fb43e262ac_0_0"/>
          <p:cNvSpPr/>
          <p:nvPr/>
        </p:nvSpPr>
        <p:spPr>
          <a:xfrm>
            <a:off x="17012725" y="5787350"/>
            <a:ext cx="702000" cy="67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7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20849"/>
            </a:gs>
            <a:gs pos="100000">
              <a:srgbClr val="000000"/>
            </a:gs>
          </a:gsLst>
          <a:lin ang="2700000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7"/>
          <p:cNvGrpSpPr/>
          <p:nvPr/>
        </p:nvGrpSpPr>
        <p:grpSpPr>
          <a:xfrm>
            <a:off x="1187027" y="2515320"/>
            <a:ext cx="4114800" cy="4114800"/>
            <a:chOff x="0" y="0"/>
            <a:chExt cx="5486400" cy="5486400"/>
          </a:xfrm>
        </p:grpSpPr>
        <p:sp>
          <p:nvSpPr>
            <p:cNvPr id="152" name="Google Shape;152;p7"/>
            <p:cNvSpPr/>
            <p:nvPr/>
          </p:nvSpPr>
          <p:spPr>
            <a:xfrm>
              <a:off x="0" y="0"/>
              <a:ext cx="5486400" cy="5486400"/>
            </a:xfrm>
            <a:custGeom>
              <a:rect b="b" l="l" r="r" t="t"/>
              <a:pathLst>
                <a:path extrusionOk="0"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3" name="Google Shape;153;p7"/>
            <p:cNvSpPr/>
            <p:nvPr/>
          </p:nvSpPr>
          <p:spPr>
            <a:xfrm>
              <a:off x="540373" y="1218233"/>
              <a:ext cx="1800505" cy="2077506"/>
            </a:xfrm>
            <a:custGeom>
              <a:rect b="b" l="l" r="r" t="t"/>
              <a:pathLst>
                <a:path extrusionOk="0" h="2077506" w="1800505">
                  <a:moveTo>
                    <a:pt x="0" y="0"/>
                  </a:moveTo>
                  <a:lnTo>
                    <a:pt x="1800505" y="0"/>
                  </a:lnTo>
                  <a:lnTo>
                    <a:pt x="1800505" y="2077506"/>
                  </a:lnTo>
                  <a:lnTo>
                    <a:pt x="0" y="20775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7"/>
            <p:cNvSpPr/>
            <p:nvPr/>
          </p:nvSpPr>
          <p:spPr>
            <a:xfrm>
              <a:off x="3080199" y="1369419"/>
              <a:ext cx="1775127" cy="1775127"/>
            </a:xfrm>
            <a:custGeom>
              <a:rect b="b" l="l" r="r" t="t"/>
              <a:pathLst>
                <a:path extrusionOk="0" h="1775127" w="1775127">
                  <a:moveTo>
                    <a:pt x="0" y="0"/>
                  </a:moveTo>
                  <a:lnTo>
                    <a:pt x="1775127" y="0"/>
                  </a:lnTo>
                  <a:lnTo>
                    <a:pt x="1775127" y="1775128"/>
                  </a:lnTo>
                  <a:lnTo>
                    <a:pt x="0" y="1775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5" name="Google Shape;155;p7"/>
            <p:cNvSpPr txBox="1"/>
            <p:nvPr/>
          </p:nvSpPr>
          <p:spPr>
            <a:xfrm>
              <a:off x="885164" y="3295758"/>
              <a:ext cx="11109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2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Kotlin</a:t>
              </a:r>
              <a:endParaRPr/>
            </a:p>
          </p:txBody>
        </p:sp>
        <p:sp>
          <p:nvSpPr>
            <p:cNvPr id="156" name="Google Shape;156;p7"/>
            <p:cNvSpPr txBox="1"/>
            <p:nvPr/>
          </p:nvSpPr>
          <p:spPr>
            <a:xfrm>
              <a:off x="3369264" y="3295759"/>
              <a:ext cx="1197000" cy="3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82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SQLite</a:t>
              </a:r>
              <a:endParaRPr/>
            </a:p>
          </p:txBody>
        </p:sp>
      </p:grpSp>
      <p:grpSp>
        <p:nvGrpSpPr>
          <p:cNvPr id="157" name="Google Shape;157;p7"/>
          <p:cNvGrpSpPr/>
          <p:nvPr/>
        </p:nvGrpSpPr>
        <p:grpSpPr>
          <a:xfrm>
            <a:off x="7267990" y="5769995"/>
            <a:ext cx="4114800" cy="4114800"/>
            <a:chOff x="0" y="0"/>
            <a:chExt cx="5486400" cy="5486400"/>
          </a:xfrm>
        </p:grpSpPr>
        <p:sp>
          <p:nvSpPr>
            <p:cNvPr id="158" name="Google Shape;158;p7"/>
            <p:cNvSpPr/>
            <p:nvPr/>
          </p:nvSpPr>
          <p:spPr>
            <a:xfrm>
              <a:off x="0" y="0"/>
              <a:ext cx="5486400" cy="5486400"/>
            </a:xfrm>
            <a:custGeom>
              <a:rect b="b" l="l" r="r" t="t"/>
              <a:pathLst>
                <a:path extrusionOk="0"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9" name="Google Shape;159;p7"/>
            <p:cNvSpPr/>
            <p:nvPr/>
          </p:nvSpPr>
          <p:spPr>
            <a:xfrm>
              <a:off x="677875" y="1547122"/>
              <a:ext cx="1739898" cy="1905686"/>
            </a:xfrm>
            <a:custGeom>
              <a:rect b="b" l="l" r="r" t="t"/>
              <a:pathLst>
                <a:path extrusionOk="0" h="1905686" w="1739898">
                  <a:moveTo>
                    <a:pt x="0" y="0"/>
                  </a:moveTo>
                  <a:lnTo>
                    <a:pt x="1739898" y="0"/>
                  </a:lnTo>
                  <a:lnTo>
                    <a:pt x="1739898" y="1905686"/>
                  </a:lnTo>
                  <a:lnTo>
                    <a:pt x="0" y="19056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7"/>
            <p:cNvSpPr/>
            <p:nvPr/>
          </p:nvSpPr>
          <p:spPr>
            <a:xfrm>
              <a:off x="3269769" y="1515321"/>
              <a:ext cx="1969288" cy="1969288"/>
            </a:xfrm>
            <a:custGeom>
              <a:rect b="b" l="l" r="r" t="t"/>
              <a:pathLst>
                <a:path extrusionOk="0" h="1969288" w="1969288">
                  <a:moveTo>
                    <a:pt x="0" y="0"/>
                  </a:moveTo>
                  <a:lnTo>
                    <a:pt x="1969288" y="0"/>
                  </a:lnTo>
                  <a:lnTo>
                    <a:pt x="1969288" y="1969288"/>
                  </a:lnTo>
                  <a:lnTo>
                    <a:pt x="0" y="19692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1" name="Google Shape;161;p7"/>
            <p:cNvSpPr txBox="1"/>
            <p:nvPr/>
          </p:nvSpPr>
          <p:spPr>
            <a:xfrm>
              <a:off x="575313" y="3664796"/>
              <a:ext cx="19449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16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SQL Server</a:t>
              </a:r>
              <a:endParaRPr/>
            </a:p>
          </p:txBody>
        </p:sp>
        <p:sp>
          <p:nvSpPr>
            <p:cNvPr id="162" name="Google Shape;162;p7"/>
            <p:cNvSpPr txBox="1"/>
            <p:nvPr/>
          </p:nvSpPr>
          <p:spPr>
            <a:xfrm>
              <a:off x="3517112" y="3664796"/>
              <a:ext cx="14745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16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C# .NET</a:t>
              </a:r>
              <a:endParaRPr/>
            </a:p>
          </p:txBody>
        </p:sp>
      </p:grpSp>
      <p:grpSp>
        <p:nvGrpSpPr>
          <p:cNvPr id="163" name="Google Shape;163;p7"/>
          <p:cNvGrpSpPr/>
          <p:nvPr/>
        </p:nvGrpSpPr>
        <p:grpSpPr>
          <a:xfrm>
            <a:off x="13067177" y="2618317"/>
            <a:ext cx="4114800" cy="4114800"/>
            <a:chOff x="0" y="0"/>
            <a:chExt cx="5486400" cy="5486400"/>
          </a:xfrm>
        </p:grpSpPr>
        <p:sp>
          <p:nvSpPr>
            <p:cNvPr id="164" name="Google Shape;164;p7"/>
            <p:cNvSpPr/>
            <p:nvPr/>
          </p:nvSpPr>
          <p:spPr>
            <a:xfrm>
              <a:off x="0" y="0"/>
              <a:ext cx="5486400" cy="5486400"/>
            </a:xfrm>
            <a:custGeom>
              <a:rect b="b" l="l" r="r" t="t"/>
              <a:pathLst>
                <a:path extrusionOk="0"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7"/>
            <p:cNvSpPr/>
            <p:nvPr/>
          </p:nvSpPr>
          <p:spPr>
            <a:xfrm>
              <a:off x="1453492" y="1037439"/>
              <a:ext cx="2345789" cy="2345789"/>
            </a:xfrm>
            <a:custGeom>
              <a:rect b="b" l="l" r="r" t="t"/>
              <a:pathLst>
                <a:path extrusionOk="0" h="2345789" w="2345789">
                  <a:moveTo>
                    <a:pt x="0" y="0"/>
                  </a:moveTo>
                  <a:lnTo>
                    <a:pt x="2345788" y="0"/>
                  </a:lnTo>
                  <a:lnTo>
                    <a:pt x="2345788" y="2345788"/>
                  </a:lnTo>
                  <a:lnTo>
                    <a:pt x="0" y="234578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7"/>
            <p:cNvSpPr txBox="1"/>
            <p:nvPr/>
          </p:nvSpPr>
          <p:spPr>
            <a:xfrm>
              <a:off x="1847431" y="3279812"/>
              <a:ext cx="1557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Angular </a:t>
              </a:r>
              <a:endParaRPr/>
            </a:p>
          </p:txBody>
        </p:sp>
      </p:grpSp>
      <p:grpSp>
        <p:nvGrpSpPr>
          <p:cNvPr id="167" name="Google Shape;167;p7"/>
          <p:cNvGrpSpPr/>
          <p:nvPr/>
        </p:nvGrpSpPr>
        <p:grpSpPr>
          <a:xfrm rot="-7970609">
            <a:off x="5309948" y="6591056"/>
            <a:ext cx="1389892" cy="845288"/>
            <a:chOff x="0" y="0"/>
            <a:chExt cx="812800" cy="812800"/>
          </a:xfrm>
        </p:grpSpPr>
        <p:sp>
          <p:nvSpPr>
            <p:cNvPr id="168" name="Google Shape;16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7"/>
          <p:cNvSpPr txBox="1"/>
          <p:nvPr/>
        </p:nvSpPr>
        <p:spPr>
          <a:xfrm>
            <a:off x="1028700" y="346081"/>
            <a:ext cx="5173000" cy="1212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Tecnologías 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2226210" y="1558919"/>
            <a:ext cx="2036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 móvil</a:t>
            </a:r>
            <a:endParaRPr/>
          </a:p>
        </p:txBody>
      </p:sp>
      <p:sp>
        <p:nvSpPr>
          <p:cNvPr id="172" name="Google Shape;172;p7"/>
          <p:cNvSpPr txBox="1"/>
          <p:nvPr/>
        </p:nvSpPr>
        <p:spPr>
          <a:xfrm>
            <a:off x="13154838" y="1558927"/>
            <a:ext cx="393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Plataforma Web (Frontend)</a:t>
            </a:r>
            <a:endParaRPr/>
          </a:p>
        </p:txBody>
      </p:sp>
      <p:sp>
        <p:nvSpPr>
          <p:cNvPr id="173" name="Google Shape;173;p7"/>
          <p:cNvSpPr txBox="1"/>
          <p:nvPr/>
        </p:nvSpPr>
        <p:spPr>
          <a:xfrm>
            <a:off x="7965322" y="4832644"/>
            <a:ext cx="295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REST (Backend)</a:t>
            </a:r>
            <a:endParaRPr/>
          </a:p>
        </p:txBody>
      </p:sp>
      <p:grpSp>
        <p:nvGrpSpPr>
          <p:cNvPr id="174" name="Google Shape;174;p7"/>
          <p:cNvGrpSpPr/>
          <p:nvPr/>
        </p:nvGrpSpPr>
        <p:grpSpPr>
          <a:xfrm rot="-2702693">
            <a:off x="11624384" y="6547754"/>
            <a:ext cx="1320630" cy="904393"/>
            <a:chOff x="0" y="-99212"/>
            <a:chExt cx="812800" cy="912012"/>
          </a:xfrm>
        </p:grpSpPr>
        <p:sp>
          <p:nvSpPr>
            <p:cNvPr id="175" name="Google Shape;175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6" name="Google Shape;176;p7"/>
            <p:cNvSpPr txBox="1"/>
            <p:nvPr/>
          </p:nvSpPr>
          <p:spPr>
            <a:xfrm>
              <a:off x="99235" y="-99212"/>
              <a:ext cx="7113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